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65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89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9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63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4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87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20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931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511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602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569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816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EDD45-0CDB-47DE-AE9B-0EA98F537FD2}" type="datetimeFigureOut">
              <a:rPr lang="nl-NL" smtClean="0"/>
              <a:t>27-11-2015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572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nieuwsuur-in-de-klas-waarom-een-eu/#q=EGK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13.3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 Europese eenwording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321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Examenvraag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Het eerste Eurovisie Songfestival vond plaats in 1956. </a:t>
            </a:r>
          </a:p>
          <a:p>
            <a:pPr marL="0" indent="0">
              <a:buNone/>
            </a:pPr>
            <a:r>
              <a:rPr lang="nl-NL" dirty="0" smtClean="0"/>
              <a:t>België, Frankrijk, Italië, Luxemburg, Nederland, West-Duitsland en Zwitserland deden ieder met twee liedjes mee, gezongen in de eigen taal. </a:t>
            </a:r>
          </a:p>
          <a:p>
            <a:pPr marL="0" indent="0">
              <a:buNone/>
            </a:pPr>
            <a:r>
              <a:rPr lang="nl-NL" dirty="0" smtClean="0"/>
              <a:t>2p Geef aan: </a:t>
            </a:r>
          </a:p>
          <a:p>
            <a:pPr marL="0" indent="0">
              <a:buNone/>
            </a:pPr>
            <a:r>
              <a:rPr lang="nl-NL" dirty="0" smtClean="0"/>
              <a:t>− welke politieke ontwikkeling uit de tweede helft van de twintigste eeuw door het Eurovisie Songfestival werd ondersteund en </a:t>
            </a:r>
          </a:p>
          <a:p>
            <a:pPr marL="0" indent="0">
              <a:buNone/>
            </a:pPr>
            <a:r>
              <a:rPr lang="nl-NL" dirty="0" smtClean="0"/>
              <a:t>− waardoor dit Songfestival hieraan kon bijdragen.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66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Antwoord examenvraag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maximumscore 2</a:t>
            </a:r>
          </a:p>
          <a:p>
            <a:pPr marL="0" indent="0">
              <a:buNone/>
            </a:pPr>
            <a:r>
              <a:rPr lang="nl-NL" dirty="0" smtClean="0"/>
              <a:t>Voorbeeld van een juist antwoord is: </a:t>
            </a:r>
          </a:p>
          <a:p>
            <a:pPr marL="0" indent="0">
              <a:buNone/>
            </a:pPr>
            <a:r>
              <a:rPr lang="nl-NL" dirty="0" smtClean="0"/>
              <a:t>• Het Eurovisie Songfestival moest bijdragen aan de eenwording van Europa 1</a:t>
            </a:r>
          </a:p>
          <a:p>
            <a:pPr marL="0" indent="0">
              <a:buNone/>
            </a:pPr>
            <a:r>
              <a:rPr lang="nl-NL" dirty="0" smtClean="0"/>
              <a:t>• Door het samen organiseren van een festival / genieten van een deel van elkaars cultuur werd de Europese band / een gevoel van eenheid versterkt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70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Lesdoelen gehaald?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KUN JE NU HET VOLGENDE OPSCHRIJVEN? </a:t>
            </a:r>
          </a:p>
          <a:p>
            <a:pPr>
              <a:buFontTx/>
              <a:buChar char="-"/>
            </a:pPr>
            <a:r>
              <a:rPr lang="nl-NL" dirty="0" smtClean="0"/>
              <a:t>Kun je de ontwikkeling van de Europese eenwording uitleggen en verklaren waarom deze eenwording deze ontwikkeling heeft doorgemaakt.</a:t>
            </a:r>
          </a:p>
          <a:p>
            <a:pPr>
              <a:buFontTx/>
              <a:buChar char="-"/>
            </a:pPr>
            <a:r>
              <a:rPr lang="nl-NL" dirty="0" smtClean="0"/>
              <a:t>Je kunt de motieven en de gevolgen van Europese eenwording uitleggen en verklaren. </a:t>
            </a:r>
          </a:p>
        </p:txBody>
      </p:sp>
    </p:spTree>
    <p:extLst>
      <p:ext uri="{BB962C8B-B14F-4D97-AF65-F5344CB8AC3E}">
        <p14:creationId xmlns:p14="http://schemas.microsoft.com/office/powerpoint/2010/main" val="377769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 eenwording van Europa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18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Lesdoelen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Na deze les: </a:t>
            </a:r>
          </a:p>
          <a:p>
            <a:pPr>
              <a:buFontTx/>
              <a:buChar char="-"/>
            </a:pPr>
            <a:r>
              <a:rPr lang="nl-NL" dirty="0" smtClean="0"/>
              <a:t>Kun je de ontwikkeling van de Europese eenwording uitleggen en verklaren waarom deze eenwording deze ontwikkeling heeft doorgemaakt.</a:t>
            </a:r>
          </a:p>
          <a:p>
            <a:pPr>
              <a:buFontTx/>
              <a:buChar char="-"/>
            </a:pPr>
            <a:r>
              <a:rPr lang="nl-NL" dirty="0" smtClean="0"/>
              <a:t>Je kunt de motieven en de gevolgen van Europese eenwording uitleggen en verklaren. </a:t>
            </a:r>
          </a:p>
        </p:txBody>
      </p:sp>
    </p:spTree>
    <p:extLst>
      <p:ext uri="{BB962C8B-B14F-4D97-AF65-F5344CB8AC3E}">
        <p14:creationId xmlns:p14="http://schemas.microsoft.com/office/powerpoint/2010/main" val="72057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Motieven </a:t>
            </a:r>
            <a:r>
              <a:rPr lang="nl-NL" dirty="0" smtClean="0"/>
              <a:t>Europese samenwerking: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12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rgbClr val="00B0F0"/>
                </a:solidFill>
              </a:rPr>
              <a:t>1) ANGST VOOR EEN OORLOG 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1951 Oprichting EGKS </a:t>
            </a:r>
            <a:r>
              <a:rPr lang="nl-NL" dirty="0" smtClean="0"/>
              <a:t>(</a:t>
            </a:r>
            <a:r>
              <a:rPr lang="nl-NL" i="1" dirty="0" smtClean="0"/>
              <a:t>Europese Gemeenschap voor Kolen en Staal</a:t>
            </a:r>
            <a:r>
              <a:rPr lang="nl-NL" dirty="0" smtClean="0"/>
              <a:t>)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/>
              <a:t>Door samen te werken op gebied van (oorlogsindustrie-)grondstoffen maak je de kans op conflicten kleiner en zal de vrede gewaarborgd blijven!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B0F0"/>
                </a:solidFill>
              </a:rPr>
              <a:t>2) ECONOMISCHE GROEI REALISEREN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1957 Oprichting EEG </a:t>
            </a:r>
            <a:r>
              <a:rPr lang="nl-NL" dirty="0" smtClean="0"/>
              <a:t>(</a:t>
            </a:r>
            <a:r>
              <a:rPr lang="nl-NL" i="1" dirty="0" smtClean="0"/>
              <a:t>Europese Economische Gemeenschap</a:t>
            </a:r>
            <a:r>
              <a:rPr lang="nl-NL" dirty="0" smtClean="0"/>
              <a:t>) = met name samenwerking + stimuleren van modernisering van de landbouw. 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B0F0"/>
                </a:solidFill>
              </a:rPr>
              <a:t>3) DEMOCRATIE BEVORDEREN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EIND jaren ‘70 </a:t>
            </a:r>
            <a:r>
              <a:rPr lang="nl-NL" dirty="0" smtClean="0"/>
              <a:t>‘democratiseren’ van oude dictaturen (Spanje, Portugal, Griekenland) = stimuleren van democratie + sociale en economische hulp bieden.</a:t>
            </a:r>
          </a:p>
        </p:txBody>
      </p:sp>
      <p:sp>
        <p:nvSpPr>
          <p:cNvPr id="5" name="Rechthoekige toelichting 4"/>
          <p:cNvSpPr/>
          <p:nvPr/>
        </p:nvSpPr>
        <p:spPr>
          <a:xfrm>
            <a:off x="6747641" y="1337852"/>
            <a:ext cx="3941379" cy="885086"/>
          </a:xfrm>
          <a:prstGeom prst="wedgeRectCallout">
            <a:avLst>
              <a:gd name="adj1" fmla="val -23825"/>
              <a:gd name="adj2" fmla="val 62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EGKS / EEG / EU = Supranationale organisatie (staat boven de nationale staten)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5257800" y="637303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400" dirty="0" smtClean="0">
                <a:hlinkClick r:id="rId2"/>
              </a:rPr>
              <a:t>http://www.schooltv.nl/video/nieuwsuur-in-de-klas-waarom-een-eu/#q=EGKS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21021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Examenvraag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De economische samenwerking in Europa begon in 1948 met de oprichting </a:t>
            </a:r>
            <a:r>
              <a:rPr lang="nl-NL" dirty="0" smtClean="0"/>
              <a:t>van de </a:t>
            </a:r>
            <a:r>
              <a:rPr lang="nl-NL" dirty="0"/>
              <a:t>OEES (Organisatie voor Europese Economische Samenwerking). In </a:t>
            </a:r>
            <a:r>
              <a:rPr lang="nl-NL" dirty="0" smtClean="0"/>
              <a:t>1950 volgde </a:t>
            </a:r>
            <a:r>
              <a:rPr lang="nl-NL" dirty="0"/>
              <a:t>de oprichting van de EGKS (Europese Gemeenschap voor Kolen </a:t>
            </a:r>
            <a:r>
              <a:rPr lang="nl-NL" dirty="0" smtClean="0"/>
              <a:t>en Staal</a:t>
            </a:r>
            <a:r>
              <a:rPr lang="nl-NL" dirty="0"/>
              <a:t>), die uitgroeide tot de EU (Europese Unie).</a:t>
            </a:r>
          </a:p>
          <a:p>
            <a:pPr marL="0" indent="0">
              <a:buNone/>
            </a:pPr>
            <a:r>
              <a:rPr lang="nl-NL" dirty="0"/>
              <a:t>Deze economische samenwerking wordt in verband gebracht met:</a:t>
            </a:r>
          </a:p>
          <a:p>
            <a:pPr marL="0" indent="0">
              <a:buNone/>
            </a:pPr>
            <a:r>
              <a:rPr lang="nl-NL" dirty="0"/>
              <a:t>− de crisis van het wereldkapitalisme van de jaren dertig en</a:t>
            </a:r>
          </a:p>
          <a:p>
            <a:pPr marL="0" indent="0">
              <a:buNone/>
            </a:pPr>
            <a:r>
              <a:rPr lang="nl-NL" dirty="0"/>
              <a:t>− de Tweede Wereldoorlog.</a:t>
            </a:r>
          </a:p>
          <a:p>
            <a:pPr marL="0" indent="0">
              <a:buNone/>
            </a:pPr>
            <a:r>
              <a:rPr lang="nl-NL" dirty="0"/>
              <a:t>4p </a:t>
            </a:r>
            <a:r>
              <a:rPr lang="nl-NL" b="1" dirty="0" smtClean="0"/>
              <a:t> </a:t>
            </a:r>
            <a:r>
              <a:rPr lang="nl-NL" dirty="0"/>
              <a:t>Leg dit verband voor beide onderdelen uit.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954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Antwoord examenvraag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maximumscore 4</a:t>
            </a:r>
          </a:p>
          <a:p>
            <a:pPr marL="0" indent="0">
              <a:buNone/>
            </a:pPr>
            <a:r>
              <a:rPr lang="nl-NL" dirty="0"/>
              <a:t>Voorbeeld van een juist antwoord is:</a:t>
            </a:r>
          </a:p>
          <a:p>
            <a:pPr marL="0" indent="0">
              <a:buNone/>
            </a:pPr>
            <a:r>
              <a:rPr lang="nl-NL" dirty="0"/>
              <a:t>Het ontstaan van economische samenwerking in Europa houdt verband:</a:t>
            </a:r>
          </a:p>
          <a:p>
            <a:pPr marL="0" indent="0">
              <a:buNone/>
            </a:pPr>
            <a:r>
              <a:rPr lang="nl-NL" dirty="0"/>
              <a:t>• met de crisis van het wereldkapitalisme van de jaren dertig, omdat </a:t>
            </a:r>
            <a:r>
              <a:rPr lang="nl-NL" dirty="0" smtClean="0"/>
              <a:t>de politici </a:t>
            </a:r>
            <a:r>
              <a:rPr lang="nl-NL" dirty="0"/>
              <a:t>van na de oorlog door economische samenwerking </a:t>
            </a:r>
            <a:r>
              <a:rPr lang="nl-NL" dirty="0" smtClean="0"/>
              <a:t>wilden voorkomen </a:t>
            </a:r>
            <a:r>
              <a:rPr lang="nl-NL" dirty="0"/>
              <a:t>dat er ooit weer zo’n internationale crisis zou kunnen</a:t>
            </a:r>
          </a:p>
          <a:p>
            <a:pPr marL="0" indent="0">
              <a:buNone/>
            </a:pPr>
            <a:r>
              <a:rPr lang="nl-NL" dirty="0"/>
              <a:t>ontstaan 2</a:t>
            </a:r>
          </a:p>
          <a:p>
            <a:pPr marL="0" indent="0">
              <a:buNone/>
            </a:pPr>
            <a:r>
              <a:rPr lang="nl-NL" dirty="0"/>
              <a:t>• met de Tweede Wereldoorlog, omdat economische </a:t>
            </a:r>
            <a:r>
              <a:rPr lang="nl-NL" dirty="0" smtClean="0"/>
              <a:t>samenwerking tussen </a:t>
            </a:r>
            <a:r>
              <a:rPr lang="nl-NL" dirty="0"/>
              <a:t>de landen van Europa een voorwaarde was om hulp van </a:t>
            </a:r>
            <a:r>
              <a:rPr lang="nl-NL" dirty="0" smtClean="0"/>
              <a:t>de Verenigde </a:t>
            </a:r>
            <a:r>
              <a:rPr lang="nl-NL" dirty="0"/>
              <a:t>Staten te krijgen voor de wederopbouw/samenwerking </a:t>
            </a:r>
            <a:r>
              <a:rPr lang="nl-NL" dirty="0" smtClean="0"/>
              <a:t>een nieuwe </a:t>
            </a:r>
            <a:r>
              <a:rPr lang="nl-NL" dirty="0"/>
              <a:t>oorlog kon voorkomen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21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Ontwikkeling Europese Samenwerking</a:t>
            </a:r>
            <a:endParaRPr lang="nl-NL" b="1" u="sng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/>
          <a:srcRect l="19989" t="30280" r="4525" b="27694"/>
          <a:stretch/>
        </p:blipFill>
        <p:spPr>
          <a:xfrm>
            <a:off x="0" y="2115699"/>
            <a:ext cx="11357199" cy="4742301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1300163" y="1428750"/>
            <a:ext cx="10101262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Waarom wordt de Europese samenwerking opgericht? Om de vrede in Europa te handhaven? </a:t>
            </a:r>
          </a:p>
          <a:p>
            <a:pPr algn="ctr"/>
            <a:r>
              <a:rPr lang="nl-NL" dirty="0" smtClean="0"/>
              <a:t>Is dit gelukt? </a:t>
            </a:r>
            <a:endParaRPr lang="nl-NL" dirty="0"/>
          </a:p>
        </p:txBody>
      </p:sp>
      <p:sp>
        <p:nvSpPr>
          <p:cNvPr id="3" name="PIJL-RECHTS 2"/>
          <p:cNvSpPr/>
          <p:nvPr/>
        </p:nvSpPr>
        <p:spPr>
          <a:xfrm rot="2227887">
            <a:off x="-112629" y="3897074"/>
            <a:ext cx="3998949" cy="2424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Europese macht is steeds groter geworden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914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1992-1993 </a:t>
            </a:r>
            <a:r>
              <a:rPr lang="nl-NL" dirty="0" smtClean="0">
                <a:solidFill>
                  <a:srgbClr val="FF0000"/>
                </a:solidFill>
              </a:rPr>
              <a:t>Verdrag van Maastricht 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1359" y="1690688"/>
            <a:ext cx="10515600" cy="4725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= Europese Economische Gemeenschap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Europese Unie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= Politieke + Economische invloed van Europa wordt steeds groter.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B0F0"/>
                </a:solidFill>
                <a:sym typeface="Wingdings" panose="05000000000000000000" pitchFamily="2" charset="2"/>
              </a:rPr>
              <a:t>Oorzaken: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Val van het communisme  uitbreiding van aantal lidstaten (Oostbloklanden willen aansluiten bij welvaart van West-Europa + nieuwe democratieën veilig stellen.) 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Meer beleidsterreinen onder invloed van Europese Unie (Europese wetgeving gaat boven nationale wetgeving)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Invoering gezamenlijke munt: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Euro</a:t>
            </a:r>
            <a:r>
              <a:rPr lang="nl-NL" dirty="0" smtClean="0">
                <a:sym typeface="Wingdings" panose="05000000000000000000" pitchFamily="2" charset="2"/>
              </a:rPr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924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Gevolgen Europese samenwerking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Positief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Lange periode van vrede (geen grote Europese oorlogen geweest)</a:t>
            </a:r>
          </a:p>
          <a:p>
            <a:r>
              <a:rPr lang="nl-NL" dirty="0" smtClean="0"/>
              <a:t>Welvaartsgroei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Negatief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4053380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Euroscepsis = </a:t>
            </a:r>
          </a:p>
          <a:p>
            <a:pPr lvl="1"/>
            <a:r>
              <a:rPr lang="nl-NL" dirty="0" smtClean="0"/>
              <a:t>Europese Unie is niet democratisch genoeg. </a:t>
            </a:r>
          </a:p>
          <a:p>
            <a:pPr lvl="1"/>
            <a:r>
              <a:rPr lang="nl-NL" dirty="0" smtClean="0"/>
              <a:t>Angst voor verlies van eigen cultuur en tradities</a:t>
            </a:r>
          </a:p>
          <a:p>
            <a:pPr lvl="1"/>
            <a:r>
              <a:rPr lang="nl-NL" dirty="0" smtClean="0"/>
              <a:t>Angst bij rijke landen dat zij nog meer moeten betalen aan ‘Europa’. </a:t>
            </a:r>
          </a:p>
          <a:p>
            <a:pPr lvl="1"/>
            <a:r>
              <a:rPr lang="nl-NL" dirty="0" smtClean="0"/>
              <a:t>Moeite om tot echte samenwerking te komen: denk aan Griekenland, vluchtelingencrisis, aanpak terrorisme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07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664</Words>
  <Application>Microsoft Office PowerPoint</Application>
  <PresentationFormat>Breedbeeld</PresentationFormat>
  <Paragraphs>66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Kantoorthema</vt:lpstr>
      <vt:lpstr>Paragraaf 13.3</vt:lpstr>
      <vt:lpstr>Kenmerkend aspect</vt:lpstr>
      <vt:lpstr>Lesdoelen</vt:lpstr>
      <vt:lpstr>Motieven Europese samenwerking:</vt:lpstr>
      <vt:lpstr>Examenvraag</vt:lpstr>
      <vt:lpstr>Antwoord examenvraag</vt:lpstr>
      <vt:lpstr>Ontwikkeling Europese Samenwerking</vt:lpstr>
      <vt:lpstr>1992-1993 Verdrag van Maastricht </vt:lpstr>
      <vt:lpstr>Gevolgen Europese samenwerking</vt:lpstr>
      <vt:lpstr>Examenvraag</vt:lpstr>
      <vt:lpstr>Antwoord examenvraag</vt:lpstr>
      <vt:lpstr>Lesdoelen gehaald?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13.3</dc:title>
  <dc:creator>Kristel Biemans</dc:creator>
  <cp:lastModifiedBy>Kristel Biemans</cp:lastModifiedBy>
  <cp:revision>8</cp:revision>
  <dcterms:created xsi:type="dcterms:W3CDTF">2015-11-18T10:31:59Z</dcterms:created>
  <dcterms:modified xsi:type="dcterms:W3CDTF">2015-11-27T08:00:18Z</dcterms:modified>
</cp:coreProperties>
</file>